
<file path=[Content_Types].xml><?xml version="1.0" encoding="utf-8"?>
<Types xmlns="http://schemas.openxmlformats.org/package/2006/content-types">
  <Default Extension="png" ContentType="image/png"/>
  <Default Extension="wma" ContentType="audio/x-ms-wma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56" r:id="rId3"/>
    <p:sldId id="257" r:id="rId4"/>
    <p:sldId id="258" r:id="rId5"/>
    <p:sldId id="259" r:id="rId6"/>
    <p:sldId id="260" r:id="rId7"/>
  </p:sldIdLst>
  <p:sldSz cx="12192000" cy="6858000"/>
  <p:notesSz cx="6888163" cy="96234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0B3B4-CF3B-486B-BB72-51E2BE52503B}" type="datetimeFigureOut">
              <a:rPr lang="ru-RU" smtClean="0"/>
              <a:t>15.10.2020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359FA-B88C-41B1-9B9C-071358BDCD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04052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0B3B4-CF3B-486B-BB72-51E2BE52503B}" type="datetimeFigureOut">
              <a:rPr lang="ru-RU" smtClean="0"/>
              <a:t>15.10.2020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359FA-B88C-41B1-9B9C-071358BDCD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71703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0B3B4-CF3B-486B-BB72-51E2BE52503B}" type="datetimeFigureOut">
              <a:rPr lang="ru-RU" smtClean="0"/>
              <a:t>15.10.2020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359FA-B88C-41B1-9B9C-071358BDCD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20318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0B3B4-CF3B-486B-BB72-51E2BE52503B}" type="datetimeFigureOut">
              <a:rPr lang="ru-RU" smtClean="0"/>
              <a:t>15.10.2020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359FA-B88C-41B1-9B9C-071358BDCD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93380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0B3B4-CF3B-486B-BB72-51E2BE52503B}" type="datetimeFigureOut">
              <a:rPr lang="ru-RU" smtClean="0"/>
              <a:t>15.10.2020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359FA-B88C-41B1-9B9C-071358BDCD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63330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0B3B4-CF3B-486B-BB72-51E2BE52503B}" type="datetimeFigureOut">
              <a:rPr lang="ru-RU" smtClean="0"/>
              <a:t>15.10.2020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359FA-B88C-41B1-9B9C-071358BDCD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24418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0B3B4-CF3B-486B-BB72-51E2BE52503B}" type="datetimeFigureOut">
              <a:rPr lang="ru-RU" smtClean="0"/>
              <a:t>15.10.2020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359FA-B88C-41B1-9B9C-071358BDCD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09329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0B3B4-CF3B-486B-BB72-51E2BE52503B}" type="datetimeFigureOut">
              <a:rPr lang="ru-RU" smtClean="0"/>
              <a:t>15.10.2020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359FA-B88C-41B1-9B9C-071358BDCD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96806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0B3B4-CF3B-486B-BB72-51E2BE52503B}" type="datetimeFigureOut">
              <a:rPr lang="ru-RU" smtClean="0"/>
              <a:t>15.10.2020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359FA-B88C-41B1-9B9C-071358BDCD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20343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0B3B4-CF3B-486B-BB72-51E2BE52503B}" type="datetimeFigureOut">
              <a:rPr lang="ru-RU" smtClean="0"/>
              <a:t>15.10.2020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359FA-B88C-41B1-9B9C-071358BDCD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90743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0B3B4-CF3B-486B-BB72-51E2BE52503B}" type="datetimeFigureOut">
              <a:rPr lang="ru-RU" smtClean="0"/>
              <a:t>15.10.2020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359FA-B88C-41B1-9B9C-071358BDCD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81179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E0B3B4-CF3B-486B-BB72-51E2BE52503B}" type="datetimeFigureOut">
              <a:rPr lang="ru-RU" smtClean="0"/>
              <a:t>15.10.2020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B359FA-B88C-41B1-9B9C-071358BDCD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7790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audio" Target="../media/media2.wma"/><Relationship Id="rId1" Type="http://schemas.microsoft.com/office/2007/relationships/media" Target="../media/media2.wma"/><Relationship Id="rId6" Type="http://schemas.openxmlformats.org/officeDocument/2006/relationships/image" Target="../media/image6.jp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3.png"/><Relationship Id="rId10" Type="http://schemas.openxmlformats.org/officeDocument/2006/relationships/image" Target="../media/image10.emf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6.png"/><Relationship Id="rId2" Type="http://schemas.openxmlformats.org/officeDocument/2006/relationships/audio" Target="../media/media3.wma"/><Relationship Id="rId1" Type="http://schemas.microsoft.com/office/2007/relationships/media" Target="../media/media3.wma"/><Relationship Id="rId6" Type="http://schemas.openxmlformats.org/officeDocument/2006/relationships/image" Target="../media/image13.png"/><Relationship Id="rId11" Type="http://schemas.openxmlformats.org/officeDocument/2006/relationships/image" Target="../media/image3.png"/><Relationship Id="rId5" Type="http://schemas.openxmlformats.org/officeDocument/2006/relationships/image" Target="../media/image15.png"/><Relationship Id="rId10" Type="http://schemas.openxmlformats.org/officeDocument/2006/relationships/image" Target="../media/image19.png"/><Relationship Id="rId4" Type="http://schemas.openxmlformats.org/officeDocument/2006/relationships/image" Target="../media/image4.png"/><Relationship Id="rId9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2.png"/><Relationship Id="rId12" Type="http://schemas.openxmlformats.org/officeDocument/2006/relationships/image" Target="../media/image3.png"/><Relationship Id="rId2" Type="http://schemas.openxmlformats.org/officeDocument/2006/relationships/audio" Target="../media/media4.wma"/><Relationship Id="rId1" Type="http://schemas.microsoft.com/office/2007/relationships/media" Target="../media/media4.wma"/><Relationship Id="rId6" Type="http://schemas.openxmlformats.org/officeDocument/2006/relationships/image" Target="../media/image21.png"/><Relationship Id="rId11" Type="http://schemas.openxmlformats.org/officeDocument/2006/relationships/image" Target="../media/image25.png"/><Relationship Id="rId5" Type="http://schemas.openxmlformats.org/officeDocument/2006/relationships/image" Target="../media/image20.png"/><Relationship Id="rId10" Type="http://schemas.openxmlformats.org/officeDocument/2006/relationships/image" Target="../media/image24.png"/><Relationship Id="rId4" Type="http://schemas.openxmlformats.org/officeDocument/2006/relationships/image" Target="../media/image4.png"/><Relationship Id="rId9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6.png"/><Relationship Id="rId12" Type="http://schemas.openxmlformats.org/officeDocument/2006/relationships/image" Target="../media/image30.png"/><Relationship Id="rId2" Type="http://schemas.openxmlformats.org/officeDocument/2006/relationships/audio" Target="../media/media5.wma"/><Relationship Id="rId1" Type="http://schemas.microsoft.com/office/2007/relationships/media" Target="../media/media5.wma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openxmlformats.org/officeDocument/2006/relationships/image" Target="../media/image13.png"/><Relationship Id="rId10" Type="http://schemas.openxmlformats.org/officeDocument/2006/relationships/image" Target="../media/image28.png"/><Relationship Id="rId4" Type="http://schemas.openxmlformats.org/officeDocument/2006/relationships/image" Target="../media/image4.png"/><Relationship Id="rId9" Type="http://schemas.openxmlformats.org/officeDocument/2006/relationships/image" Target="../media/image2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33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6.png"/><Relationship Id="rId12" Type="http://schemas.openxmlformats.org/officeDocument/2006/relationships/image" Target="../media/image32.png"/><Relationship Id="rId2" Type="http://schemas.openxmlformats.org/officeDocument/2006/relationships/audio" Target="../media/media6.wma"/><Relationship Id="rId1" Type="http://schemas.microsoft.com/office/2007/relationships/media" Target="../media/media6.wma"/><Relationship Id="rId6" Type="http://schemas.openxmlformats.org/officeDocument/2006/relationships/image" Target="../media/image24.png"/><Relationship Id="rId11" Type="http://schemas.openxmlformats.org/officeDocument/2006/relationships/image" Target="../media/image31.png"/><Relationship Id="rId5" Type="http://schemas.openxmlformats.org/officeDocument/2006/relationships/image" Target="../media/image13.png"/><Relationship Id="rId10" Type="http://schemas.openxmlformats.org/officeDocument/2006/relationships/image" Target="../media/image28.png"/><Relationship Id="rId4" Type="http://schemas.openxmlformats.org/officeDocument/2006/relationships/image" Target="../media/image4.png"/><Relationship Id="rId9" Type="http://schemas.openxmlformats.org/officeDocument/2006/relationships/image" Target="../media/image27.png"/><Relationship Id="rId1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057" y="-594"/>
            <a:ext cx="12193057" cy="685859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8069" y="601089"/>
            <a:ext cx="5594023" cy="5594023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419025" y="2464414"/>
            <a:ext cx="4615366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19 октября </a:t>
            </a:r>
          </a:p>
          <a:p>
            <a:pPr algn="ctr"/>
            <a:r>
              <a:rPr lang="ru-RU" sz="5400" b="0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2020 года</a:t>
            </a:r>
            <a:endParaRPr lang="ru-RU" sz="54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04933" y="693301"/>
            <a:ext cx="8048998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ВЫБОРЫ ПРЕЗИДЕНТА </a:t>
            </a:r>
          </a:p>
          <a:p>
            <a:pPr algn="ctr"/>
            <a:r>
              <a:rPr lang="ru-RU" sz="32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ШКОЛЬНОГО САМОУПРАВЛЕНИЯ </a:t>
            </a:r>
            <a:endParaRPr lang="ru-RU" sz="3200" b="0" cap="none" spc="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34400" y="5025682"/>
            <a:ext cx="8190063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i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Сделай правильный выбор </a:t>
            </a:r>
            <a:endParaRPr lang="ru-RU" sz="3600" i="1" dirty="0" smtClean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</a:endParaRPr>
          </a:p>
          <a:p>
            <a:pPr algn="ctr"/>
            <a:r>
              <a:rPr lang="ru-RU" sz="3600" i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и </a:t>
            </a:r>
            <a:r>
              <a:rPr lang="ru-RU" sz="3600" i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поддержи своего кандидата!</a:t>
            </a:r>
            <a:endParaRPr lang="ru-RU" sz="3600" b="0" i="1" cap="none" spc="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7" name="Звук 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1344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6000">
        <p:split orient="vert"/>
      </p:transition>
    </mc:Choice>
    <mc:Fallback>
      <p:transition spd="slow" advTm="6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9917"/>
            <a:ext cx="12192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9955" y="178620"/>
            <a:ext cx="2914651" cy="321878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802" r="-2103"/>
          <a:stretch/>
        </p:blipFill>
        <p:spPr>
          <a:xfrm>
            <a:off x="6881354" y="4807670"/>
            <a:ext cx="5426106" cy="206024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07146" y="3338007"/>
            <a:ext cx="4740051" cy="224047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395" y="3889381"/>
            <a:ext cx="3617335" cy="287988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82555" y="3083858"/>
            <a:ext cx="4711852" cy="244427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81440" y="5703728"/>
            <a:ext cx="9254604" cy="718656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383600" y="3522656"/>
            <a:ext cx="275748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i="1" dirty="0" err="1" smtClean="0">
                <a:solidFill>
                  <a:srgbClr val="FF0000"/>
                </a:solidFill>
                <a:latin typeface="Arial Black" panose="020B0A04020102020204" pitchFamily="34" charset="0"/>
              </a:rPr>
              <a:t>Терзиян</a:t>
            </a:r>
            <a:r>
              <a:rPr lang="ru-RU" i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</a:p>
          <a:p>
            <a:pPr algn="ctr"/>
            <a:r>
              <a:rPr lang="ru-RU" i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Родион Рустамович</a:t>
            </a:r>
            <a:endParaRPr lang="ru-RU" i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357623" y="242748"/>
            <a:ext cx="5770058" cy="2681544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446803" y="387402"/>
            <a:ext cx="5250635" cy="2552921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424852" y="401226"/>
            <a:ext cx="2072820" cy="1097375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786617" y="1659027"/>
            <a:ext cx="3688400" cy="441998"/>
          </a:xfrm>
          <a:prstGeom prst="rect">
            <a:avLst/>
          </a:prstGeom>
        </p:spPr>
      </p:pic>
      <p:pic>
        <p:nvPicPr>
          <p:cNvPr id="2" name="Звук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89105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1373">
        <p:split orient="vert"/>
      </p:transition>
    </mc:Choice>
    <mc:Fallback>
      <p:transition spd="slow" advTm="31373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10"/>
            <a:ext cx="12192000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980439"/>
            <a:ext cx="3615241" cy="287756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77066" y="353928"/>
            <a:ext cx="2072820" cy="109737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80361" y="1679334"/>
            <a:ext cx="3688400" cy="44504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08670" y="4797373"/>
            <a:ext cx="5425910" cy="206062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254926" y="3301199"/>
            <a:ext cx="7194960" cy="253664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38551" y="183690"/>
            <a:ext cx="6146829" cy="316147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10"/>
          <a:srcRect l="17334" t="19414" r="17730" b="32133"/>
          <a:stretch/>
        </p:blipFill>
        <p:spPr>
          <a:xfrm>
            <a:off x="620044" y="368575"/>
            <a:ext cx="2243993" cy="2976589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52090" y="3363385"/>
            <a:ext cx="373531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0" i="1" cap="none" spc="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Калтян</a:t>
            </a:r>
            <a:r>
              <a:rPr lang="ru-RU" sz="2000" b="0" i="1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 </a:t>
            </a:r>
          </a:p>
          <a:p>
            <a:pPr algn="ctr"/>
            <a:r>
              <a:rPr lang="ru-RU" sz="2000" b="0" i="1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Виктория </a:t>
            </a:r>
            <a:r>
              <a:rPr lang="ru-RU" sz="2000" i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А</a:t>
            </a:r>
            <a:r>
              <a:rPr lang="ru-RU" sz="2000" b="0" i="1" cap="none" spc="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ндрониковна</a:t>
            </a:r>
            <a:endParaRPr lang="ru-RU" sz="2000" b="0" i="1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27731" y="3364263"/>
            <a:ext cx="6449350" cy="20685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200" dirty="0">
                <a:solidFill>
                  <a:srgbClr val="00206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Franklin Gothic Demi Cond" panose="020B07060304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Программа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200" dirty="0">
                <a:solidFill>
                  <a:srgbClr val="00206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Franklin Gothic Demi Cond" panose="020B07060304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 Проведение игр КВН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200" dirty="0">
                <a:solidFill>
                  <a:srgbClr val="00206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Franklin Gothic Demi Cond" panose="020B07060304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 Повышение уровня успеваемости (для этого будут организованы соревнования между классами по критериям, которые разработают и примут члены ученического самоуправления).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200" dirty="0">
                <a:solidFill>
                  <a:srgbClr val="00206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Franklin Gothic Demi Cond" panose="020B07060304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3. Все достижения­ классов, их участие в жизни школы, отражать на стенде, который разместить на видном для всех месте. Своевременно подводить итоги всех мероприятий с вручением грамот.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200" dirty="0">
                <a:solidFill>
                  <a:srgbClr val="00206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Franklin Gothic Demi Cond" panose="020B07060304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4. Создание «Совета помощи» из старшеклассников для помощи учащихся.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200" dirty="0">
                <a:solidFill>
                  <a:srgbClr val="00206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Franklin Gothic Demi Cond" panose="020B07060304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5. Создание клуба старшеклассников для выпуска школьной газеты, создание и работы школьного радио, организация ежемесячных тематических мероприятий с последующей дискотекой.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200" dirty="0">
                <a:solidFill>
                  <a:srgbClr val="00206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Franklin Gothic Demi Cond" panose="020B07060304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6. Создание почтового ящика президента школы для вопросов и предложений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735034" y="5656134"/>
            <a:ext cx="7915690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8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Не  обещай, а действуй. </a:t>
            </a:r>
            <a:endParaRPr lang="ru-RU" sz="2800" dirty="0" smtClean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</a:endParaRPr>
          </a:p>
          <a:p>
            <a:r>
              <a:rPr lang="ru-RU" sz="28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             Не </a:t>
            </a:r>
            <a:r>
              <a:rPr lang="ru-RU" sz="28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мечтай, а </a:t>
            </a:r>
            <a:r>
              <a:rPr lang="ru-RU" sz="28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совершай!</a:t>
            </a:r>
            <a:endParaRPr lang="ru-RU" sz="28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213065" y="410776"/>
            <a:ext cx="5492782" cy="24466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300" b="1" i="1" dirty="0">
                <a:solidFill>
                  <a:srgbClr val="00206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Я, </a:t>
            </a:r>
            <a:r>
              <a:rPr lang="ru-RU" sz="1300" b="1" i="1" dirty="0" err="1">
                <a:solidFill>
                  <a:srgbClr val="00206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Калтян</a:t>
            </a:r>
            <a:r>
              <a:rPr lang="ru-RU" sz="1300" b="1" i="1" dirty="0">
                <a:solidFill>
                  <a:srgbClr val="00206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Виктория </a:t>
            </a:r>
            <a:r>
              <a:rPr lang="ru-RU" sz="1300" b="1" i="1" dirty="0" err="1">
                <a:solidFill>
                  <a:srgbClr val="00206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Андрониковна</a:t>
            </a:r>
            <a:r>
              <a:rPr lang="ru-RU" sz="1300" b="1" i="1" dirty="0">
                <a:solidFill>
                  <a:srgbClr val="00206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ученица 9 Б класса школы №18 им. С.В. Суворова </a:t>
            </a:r>
            <a:r>
              <a:rPr lang="ru-RU" sz="1300" b="1" i="1" dirty="0" err="1">
                <a:solidFill>
                  <a:srgbClr val="00206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с.Тенгинка</a:t>
            </a:r>
            <a:r>
              <a:rPr lang="ru-RU" sz="1300" b="1" i="1" dirty="0">
                <a:solidFill>
                  <a:srgbClr val="00206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 как кандидат в президенты вижу свою работу не только в учебном процессе, но и в общественной деятельности нашей школы.</a:t>
            </a:r>
            <a:r>
              <a:rPr lang="ru-RU" sz="1300" b="1" i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300" b="1" i="1" dirty="0">
                <a:solidFill>
                  <a:srgbClr val="00206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Мои программные положения предусматривают проведение системных мероприятий, направленных на раскрытие индивидуальных способностей учащихся, развитие их талантов и способностей. Конечно же, я буду стремиться продолжать и улучшать традиционные мероприятия нашей школы.</a:t>
            </a:r>
            <a:endParaRPr lang="ru-RU" sz="13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300" b="1" i="1" dirty="0">
                <a:solidFill>
                  <a:srgbClr val="00206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 себе:</a:t>
            </a:r>
            <a:r>
              <a:rPr lang="ru-RU" sz="1300" b="1" i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300" b="1" i="1" dirty="0">
                <a:solidFill>
                  <a:srgbClr val="00206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 коммуникабельна,   дружелюбна, открыта миру и новым идеям. Я хочу поддержать ваши интересы. Твой голос ,поможет изменить жизнь школы на один год . Давайте сделаем это вместе!</a:t>
            </a:r>
            <a:endParaRPr lang="ru-RU" sz="13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4" name="Звук 1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59944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7676">
        <p:split orient="vert"/>
      </p:transition>
    </mc:Choice>
    <mc:Fallback>
      <p:transition spd="slow" advTm="37676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16254"/>
            <a:ext cx="12192000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90334" y="245580"/>
            <a:ext cx="6473611" cy="296409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3980439"/>
            <a:ext cx="3615241" cy="287756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89816" y="4797373"/>
            <a:ext cx="5425910" cy="206062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27880" y="3271348"/>
            <a:ext cx="8764120" cy="279922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263945" y="321797"/>
            <a:ext cx="2072820" cy="109737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833227" y="1583958"/>
            <a:ext cx="3688400" cy="44504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11"/>
          <a:srcRect r="2036" b="15673"/>
          <a:stretch/>
        </p:blipFill>
        <p:spPr>
          <a:xfrm>
            <a:off x="131683" y="231687"/>
            <a:ext cx="2411675" cy="2767922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17241" y="3226469"/>
            <a:ext cx="268374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i="1" cap="none" spc="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Букач</a:t>
            </a:r>
            <a:r>
              <a:rPr lang="ru-RU" sz="1600" b="1" i="1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 </a:t>
            </a:r>
          </a:p>
          <a:p>
            <a:pPr algn="ctr"/>
            <a:r>
              <a:rPr lang="ru-RU" sz="1600" b="1" i="1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Василий Дмитриевич</a:t>
            </a:r>
            <a:endParaRPr lang="ru-RU" sz="1600" b="1" i="1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2" name="Надпись 2"/>
          <p:cNvSpPr txBox="1"/>
          <p:nvPr/>
        </p:nvSpPr>
        <p:spPr>
          <a:xfrm>
            <a:off x="2999621" y="321797"/>
            <a:ext cx="5833606" cy="2660728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19050" dir="2700000" algn="tl">
                    <a:sysClr val="windowText" lastClr="000000">
                      <a:alpha val="40000"/>
                    </a:sysClr>
                  </a:outerShdw>
                </a:effectLst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Привет! Я </a:t>
            </a:r>
            <a:r>
              <a:rPr kumimoji="0" lang="ru-RU" sz="1300" b="1" i="1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19050" dir="2700000" algn="tl">
                    <a:sysClr val="windowText" lastClr="000000">
                      <a:alpha val="40000"/>
                    </a:sysClr>
                  </a:outerShdw>
                </a:effectLst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Букач</a:t>
            </a:r>
            <a:r>
              <a:rPr kumimoji="0" lang="ru-RU" sz="13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19050" dir="2700000" algn="tl">
                    <a:sysClr val="windowText" lastClr="000000">
                      <a:alpha val="40000"/>
                    </a:sysClr>
                  </a:outerShdw>
                </a:effectLst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Василий, ученик 11 класса, кандидат на пост в лидеры МБОУ СОШ 18 </a:t>
            </a:r>
            <a:r>
              <a:rPr kumimoji="0" lang="ru-RU" sz="1300" b="1" i="1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19050" dir="2700000" algn="tl">
                    <a:sysClr val="windowText" lastClr="000000">
                      <a:alpha val="40000"/>
                    </a:sysClr>
                  </a:outerShdw>
                </a:effectLst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им.Суворова</a:t>
            </a:r>
            <a:r>
              <a:rPr kumimoji="0" lang="ru-RU" sz="13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19050" dir="2700000" algn="tl">
                    <a:sysClr val="windowText" lastClr="000000">
                      <a:alpha val="40000"/>
                    </a:sysClr>
                  </a:outerShdw>
                </a:effectLst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kumimoji="0" lang="ru-RU" sz="11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19050" dir="2700000" algn="tl">
                    <a:sysClr val="windowText" lastClr="000000">
                      <a:alpha val="40000"/>
                    </a:sysClr>
                  </a:outerShdw>
                </a:effectLst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 итальянцев есть такая поговорка: "I </a:t>
            </a:r>
            <a:r>
              <a:rPr kumimoji="0" lang="ru-RU" sz="1300" b="1" i="1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19050" dir="2700000" algn="tl">
                    <a:sysClr val="windowText" lastClr="000000">
                      <a:alpha val="40000"/>
                    </a:sysClr>
                  </a:outerShdw>
                </a:effectLst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muri</a:t>
            </a:r>
            <a:r>
              <a:rPr kumimoji="0" lang="ru-RU" sz="13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19050" dir="2700000" algn="tl">
                    <a:sysClr val="windowText" lastClr="000000">
                      <a:alpha val="40000"/>
                    </a:sysClr>
                  </a:outerShdw>
                </a:effectLst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ru-RU" sz="1300" b="1" i="1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19050" dir="2700000" algn="tl">
                    <a:sysClr val="windowText" lastClr="000000">
                      <a:alpha val="40000"/>
                    </a:sysClr>
                  </a:outerShdw>
                </a:effectLst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sono</a:t>
            </a:r>
            <a:r>
              <a:rPr kumimoji="0" lang="ru-RU" sz="13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19050" dir="2700000" algn="tl">
                    <a:sysClr val="windowText" lastClr="000000">
                      <a:alpha val="40000"/>
                    </a:sysClr>
                  </a:outerShdw>
                </a:effectLst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ru-RU" sz="1300" b="1" i="1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19050" dir="2700000" algn="tl">
                    <a:sysClr val="windowText" lastClr="000000">
                      <a:alpha val="40000"/>
                    </a:sysClr>
                  </a:outerShdw>
                </a:effectLst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nella</a:t>
            </a:r>
            <a:r>
              <a:rPr kumimoji="0" lang="ru-RU" sz="13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19050" dir="2700000" algn="tl">
                    <a:sysClr val="windowText" lastClr="000000">
                      <a:alpha val="40000"/>
                    </a:sysClr>
                  </a:outerShdw>
                </a:effectLst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ru-RU" sz="1300" b="1" i="1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19050" dir="2700000" algn="tl">
                    <a:sysClr val="windowText" lastClr="000000">
                      <a:alpha val="40000"/>
                    </a:sysClr>
                  </a:outerShdw>
                </a:effectLst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mente</a:t>
            </a:r>
            <a:r>
              <a:rPr kumimoji="0" lang="ru-RU" sz="13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19050" dir="2700000" algn="tl">
                    <a:sysClr val="windowText" lastClr="000000">
                      <a:alpha val="40000"/>
                    </a:sysClr>
                  </a:outerShdw>
                </a:effectLst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", что означает "Стены только у нас в голове". Это действительно так. Если хочешь чего-то, если жаждешь чего-то так сильно, приложи все усилия, чтобы это получить. Разрушь все воздушные барьеры, созданные тобою же. Сломай эти стены у себя в голове и начинай действовать. Невозможное - возможно!</a:t>
            </a:r>
            <a:endParaRPr kumimoji="0" lang="ru-RU" sz="11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19050" dir="2700000" algn="tl">
                    <a:sysClr val="windowText" lastClr="000000">
                      <a:alpha val="40000"/>
                    </a:sysClr>
                  </a:outerShdw>
                </a:effectLst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 хочу стать лидером нашей школы, чтобы улучшить и приукрасить школьную жизнь. Для этого, я бы внес несколько изменений!!!</a:t>
            </a:r>
            <a:r>
              <a:rPr kumimoji="0" lang="ru-RU" sz="1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0" marR="0" lvl="0" indent="0" algn="just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19050" dir="2700000" algn="tl">
                    <a:sysClr val="windowText" lastClr="000000">
                      <a:alpha val="40000"/>
                    </a:sysClr>
                  </a:outerShdw>
                </a:effectLst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Для того, чтобы у нас все получилось, мне нужна ваша помощь и поддержка.</a:t>
            </a:r>
            <a:endParaRPr kumimoji="0" lang="ru-RU" sz="11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Надпись 4"/>
          <p:cNvSpPr txBox="1"/>
          <p:nvPr/>
        </p:nvSpPr>
        <p:spPr>
          <a:xfrm>
            <a:off x="3615241" y="3285895"/>
            <a:ext cx="7866606" cy="2209800"/>
          </a:xfrm>
          <a:prstGeom prst="rect">
            <a:avLst/>
          </a:prstGeom>
          <a:noFill/>
          <a:ln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200" b="1" dirty="0">
                <a:solidFill>
                  <a:srgbClr val="002060"/>
                </a:solidFill>
                <a:effectLst/>
                <a:latin typeface="Franklin Gothic Demi Cond" panose="020B07060304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Программа</a:t>
            </a:r>
            <a:r>
              <a:rPr lang="ru-RU" sz="1200" dirty="0">
                <a:solidFill>
                  <a:srgbClr val="002060"/>
                </a:solidFill>
                <a:effectLst/>
                <a:latin typeface="Franklin Gothic Demi Cond" panose="020B07060304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200" dirty="0">
                <a:solidFill>
                  <a:srgbClr val="002060"/>
                </a:solidFill>
                <a:effectLst/>
                <a:latin typeface="Franklin Gothic Demi Cond" panose="020B07060304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 Спортивные состязания. Школа должна быть не только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200" dirty="0">
                <a:solidFill>
                  <a:srgbClr val="002060"/>
                </a:solidFill>
                <a:effectLst/>
                <a:latin typeface="Franklin Gothic Demi Cond" panose="020B07060304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интеллектуально развита, но и физически. У меня в планах проводить соревнования по баскетболу, волейболу, футболу и множество других видов спорта.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200" dirty="0">
                <a:solidFill>
                  <a:srgbClr val="002060"/>
                </a:solidFill>
                <a:effectLst/>
                <a:latin typeface="Franklin Gothic Demi Cond" panose="020B07060304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 Развлекательные мероприятия. Чтобы уроки не были только трудом, в начальных классах каждый месяц нужно проводить интересные тематические мероприятия, эстафеты и конкурсы. У 5-11 классов - проведение дискотек, КВН, что будет положительно влиять на учебу детей.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200" dirty="0">
                <a:solidFill>
                  <a:srgbClr val="002060"/>
                </a:solidFill>
                <a:effectLst/>
                <a:latin typeface="Franklin Gothic Demi Cond" panose="020B07060304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3. День самоуправления. Устраивать день самоуправления больше, чем один раз в год. Доверие учителей к учащимся поднимает их авторитет и приучает к самостоятельности.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200" dirty="0">
                <a:solidFill>
                  <a:srgbClr val="002060"/>
                </a:solidFill>
                <a:effectLst/>
                <a:latin typeface="Franklin Gothic Demi Cond" panose="020B07060304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4. Информационный стенд. Необходима еженедельная стенгазета с новостями школы о спортивных достижениях учеников, победителях олимпиад, участниках музыкальных и танцевальных коллективов. Также, нужна доска почета. Школа должна знать своих героев в лицо!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246001" y="6091644"/>
            <a:ext cx="433323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i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ВМЕСТЕ МЫ - СИЛА!</a:t>
            </a:r>
          </a:p>
        </p:txBody>
      </p:sp>
      <p:pic>
        <p:nvPicPr>
          <p:cNvPr id="11" name="Звук 10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3318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60588">
        <p:split orient="vert"/>
      </p:transition>
    </mc:Choice>
    <mc:Fallback>
      <p:transition spd="slow" advTm="60588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23" y="0"/>
            <a:ext cx="12185177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37758" y="382293"/>
            <a:ext cx="2072820" cy="109737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91841" y="1734538"/>
            <a:ext cx="3688400" cy="44504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88327" y="4797373"/>
            <a:ext cx="5425910" cy="206062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3953351"/>
            <a:ext cx="3615241" cy="287756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77212" y="467074"/>
            <a:ext cx="6332964" cy="258707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055347" y="3145879"/>
            <a:ext cx="5767316" cy="2830683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93654" y="3266138"/>
            <a:ext cx="218521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i="1" cap="none" spc="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Тахмазян</a:t>
            </a:r>
            <a:r>
              <a:rPr lang="ru-RU" sz="1600" b="1" i="1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 </a:t>
            </a:r>
          </a:p>
          <a:p>
            <a:pPr algn="ctr"/>
            <a:r>
              <a:rPr lang="ru-RU" sz="1600" b="1" i="1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Диана </a:t>
            </a:r>
            <a:r>
              <a:rPr lang="ru-RU" sz="1600" b="1" i="1" cap="none" spc="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Гагиковна</a:t>
            </a:r>
            <a:endParaRPr lang="ru-RU" sz="1600" b="1" i="1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055347" y="3329346"/>
            <a:ext cx="5285853" cy="2240474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2817369" y="551826"/>
            <a:ext cx="5642238" cy="22425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300" b="1" i="1" dirty="0">
                <a:solidFill>
                  <a:srgbClr val="00206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Я, </a:t>
            </a:r>
            <a:r>
              <a:rPr lang="ru-RU" sz="1300" b="1" i="1" dirty="0" err="1">
                <a:solidFill>
                  <a:srgbClr val="00206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Тахмазян</a:t>
            </a:r>
            <a:r>
              <a:rPr lang="ru-RU" sz="1300" b="1" i="1" dirty="0">
                <a:solidFill>
                  <a:srgbClr val="00206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Диана </a:t>
            </a:r>
            <a:r>
              <a:rPr lang="ru-RU" sz="1300" b="1" i="1" dirty="0" err="1">
                <a:solidFill>
                  <a:srgbClr val="00206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Гагиковна</a:t>
            </a:r>
            <a:r>
              <a:rPr lang="ru-RU" sz="1300" b="1" i="1" dirty="0">
                <a:solidFill>
                  <a:srgbClr val="00206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 кандидат на пост президента школы №18 им. С.В. Суворова с </a:t>
            </a:r>
            <a:r>
              <a:rPr lang="ru-RU" sz="1300" b="1" i="1" dirty="0" err="1">
                <a:solidFill>
                  <a:srgbClr val="00206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Тенгинка</a:t>
            </a:r>
            <a:r>
              <a:rPr lang="ru-RU" sz="1300" b="1" i="1" dirty="0">
                <a:solidFill>
                  <a:srgbClr val="00206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Веду активный образ жизни. Участвую в жизни класса и школы. Активная, добрая, позитивная и креативная. Люблю животных. Я умею отстаивать интересы, права, достоинство учеников и знаю проблемы школы. Так как мне нравиться принимать участие во всех школьных делах, я хочу, чтобы школьные будни стали ярче и интересней. Я приложу все силы и возможности для выполнения каждого из пунктов моей программы. Я уверена, что с вашей помощью мы сможем вывести нашу школу на 1 место! Давайте вместе сделаем так, чтобы наша школа стала первой во всем!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807620" y="5955111"/>
            <a:ext cx="6567515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ru-RU" sz="2400" i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Выбирайте достойное будущее</a:t>
            </a:r>
          </a:p>
          <a:p>
            <a:pPr algn="just"/>
            <a:r>
              <a:rPr lang="ru-RU" sz="2400" i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                                 нашей </a:t>
            </a:r>
            <a:r>
              <a:rPr lang="ru-RU" sz="2400" i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школы! </a:t>
            </a:r>
            <a:endParaRPr lang="ru-RU" sz="2400" b="0" i="1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12"/>
          <a:srcRect t="1" r="12310" b="9862"/>
          <a:stretch/>
        </p:blipFill>
        <p:spPr>
          <a:xfrm>
            <a:off x="224741" y="227021"/>
            <a:ext cx="2304387" cy="2827125"/>
          </a:xfrm>
          <a:prstGeom prst="rect">
            <a:avLst/>
          </a:prstGeom>
        </p:spPr>
      </p:pic>
      <p:pic>
        <p:nvPicPr>
          <p:cNvPr id="10" name="Звук 9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95626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6221">
        <p:split orient="vert"/>
      </p:transition>
    </mc:Choice>
    <mc:Fallback>
      <p:transition spd="slow" advTm="36221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22" y="0"/>
            <a:ext cx="12185177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50823" y="401062"/>
            <a:ext cx="2072820" cy="109737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54118" y="1698187"/>
            <a:ext cx="3688400" cy="44504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16608" y="4797373"/>
            <a:ext cx="5425910" cy="206062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3980439"/>
            <a:ext cx="3615241" cy="287756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120100" y="276083"/>
            <a:ext cx="5534018" cy="244470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862247" y="2920541"/>
            <a:ext cx="7485458" cy="2999492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57823" y="3259943"/>
            <a:ext cx="246734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0" i="1" cap="none" spc="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Болодьян</a:t>
            </a:r>
            <a:r>
              <a:rPr lang="ru-RU" sz="1600" b="0" i="1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 </a:t>
            </a:r>
          </a:p>
          <a:p>
            <a:pPr algn="ctr"/>
            <a:r>
              <a:rPr lang="ru-RU" sz="1600" b="0" i="1" cap="none" spc="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Аделина</a:t>
            </a:r>
            <a:r>
              <a:rPr lang="ru-RU" sz="1600" b="0" i="1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 Артуровна</a:t>
            </a:r>
            <a:endParaRPr lang="ru-RU" sz="1600" b="0" i="1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925556" y="5866343"/>
            <a:ext cx="5443864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400" b="0" i="1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Никто не будет </a:t>
            </a:r>
          </a:p>
          <a:p>
            <a:r>
              <a:rPr lang="ru-RU" sz="2400" b="0" i="1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                сидеть сложа руки!</a:t>
            </a:r>
            <a:endParaRPr lang="ru-RU" sz="2400" b="0" i="1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627863" y="3069888"/>
            <a:ext cx="6913600" cy="251495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12"/>
          <a:srcRect l="17129" t="8578" r="22792" b="43067"/>
          <a:stretch/>
        </p:blipFill>
        <p:spPr>
          <a:xfrm>
            <a:off x="203943" y="182362"/>
            <a:ext cx="2548236" cy="3077581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209369" y="383773"/>
            <a:ext cx="4963218" cy="2057687"/>
          </a:xfrm>
          <a:prstGeom prst="rect">
            <a:avLst/>
          </a:prstGeom>
        </p:spPr>
      </p:pic>
      <p:pic>
        <p:nvPicPr>
          <p:cNvPr id="13" name="Звук 1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56906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4103">
        <p:split orient="vert"/>
      </p:transition>
    </mc:Choice>
    <mc:Fallback>
      <p:transition spd="slow" advTm="34103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1228</TotalTime>
  <Words>686</Words>
  <Application>Microsoft Office PowerPoint</Application>
  <PresentationFormat>Широкоэкранный</PresentationFormat>
  <Paragraphs>43</Paragraphs>
  <Slides>6</Slides>
  <Notes>0</Notes>
  <HiddenSlides>0</HiddenSlides>
  <MMClips>6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3" baseType="lpstr">
      <vt:lpstr>Arial</vt:lpstr>
      <vt:lpstr>Arial Black</vt:lpstr>
      <vt:lpstr>Calibri</vt:lpstr>
      <vt:lpstr>Calibri Light</vt:lpstr>
      <vt:lpstr>Franklin Gothic Demi Cond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Пользователь Windows</cp:lastModifiedBy>
  <cp:revision>26</cp:revision>
  <cp:lastPrinted>2020-10-15T07:58:34Z</cp:lastPrinted>
  <dcterms:created xsi:type="dcterms:W3CDTF">2020-10-14T06:36:43Z</dcterms:created>
  <dcterms:modified xsi:type="dcterms:W3CDTF">2020-10-15T19:44:33Z</dcterms:modified>
</cp:coreProperties>
</file>